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4195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0" autoAdjust="0"/>
    <p:restoredTop sz="94660"/>
  </p:normalViewPr>
  <p:slideViewPr>
    <p:cSldViewPr snapToGrid="0">
      <p:cViewPr varScale="1">
        <p:scale>
          <a:sx n="82" d="100"/>
          <a:sy n="82" d="100"/>
        </p:scale>
        <p:origin x="53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7E88225-1DF2-0BBC-8508-CE5F17012E7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44600"/>
            <a:ext cx="11112000" cy="51521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55ADAA85-5EEE-E1B0-C514-B1385EC5F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365127"/>
            <a:ext cx="9468000" cy="58737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71765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7823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Wasser, Türkis, Blau, unterwasser enthält.&#10;&#10;KI-generierte Inhalte können fehlerhaft sein.">
            <a:extLst>
              <a:ext uri="{FF2B5EF4-FFF2-40B4-BE49-F238E27FC236}">
                <a16:creationId xmlns:a16="http://schemas.microsoft.com/office/drawing/2014/main" id="{EC14E753-66F1-01D7-259D-E9B711AFC1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3E46AB9-532F-E5F9-A729-1026AB0A2D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10493" y="395295"/>
            <a:ext cx="1560801" cy="331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2996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Wasser, Türkis, Blau, unterwasser enthält.&#10;&#10;KI-generierte Inhalte können fehlerhaft sein.">
            <a:extLst>
              <a:ext uri="{FF2B5EF4-FFF2-40B4-BE49-F238E27FC236}">
                <a16:creationId xmlns:a16="http://schemas.microsoft.com/office/drawing/2014/main" id="{EC14E753-66F1-01D7-259D-E9B711AFC1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3E46AB9-532F-E5F9-A729-1026AB0A2D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14650" y="2752725"/>
            <a:ext cx="636270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886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71FAD8A0-AFD3-1E2E-2F87-FEAD0CC0B760}"/>
              </a:ext>
            </a:extLst>
          </p:cNvPr>
          <p:cNvSpPr/>
          <p:nvPr userDrawn="1"/>
        </p:nvSpPr>
        <p:spPr>
          <a:xfrm>
            <a:off x="9592351" y="-1"/>
            <a:ext cx="2599649" cy="1162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6902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313" b="0" i="0">
                <a:solidFill>
                  <a:srgbClr val="252423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427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354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97" y="365127"/>
            <a:ext cx="9468000" cy="58737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244600"/>
            <a:ext cx="11112000" cy="51521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A5BA001-0531-20BE-4FC7-68F4A2475AC4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21370" y="407727"/>
            <a:ext cx="1548343" cy="32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94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172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2"/>
          </a:solidFill>
          <a:latin typeface="Figtree" pitchFamily="2" charset="0"/>
          <a:ea typeface="+mj-ea"/>
          <a:cs typeface="+mj-cs"/>
        </a:defRPr>
      </a:lvl1pPr>
    </p:titleStyle>
    <p:bodyStyle>
      <a:lvl1pPr marL="0" indent="0" algn="l" defTabSz="91417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1pPr>
      <a:lvl2pPr marL="457086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2pPr>
      <a:lvl3pPr marL="914172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3pPr>
      <a:lvl4pPr marL="1371257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4pPr>
      <a:lvl5pPr marL="1828343" indent="0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b="0" i="0" kern="1200">
          <a:solidFill>
            <a:schemeClr val="tx2"/>
          </a:solidFill>
          <a:latin typeface="Figtree" pitchFamily="2" charset="0"/>
          <a:ea typeface="+mn-ea"/>
          <a:cs typeface="+mn-cs"/>
        </a:defRPr>
      </a:lvl5pPr>
      <a:lvl6pPr marL="2513972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85B9B42F-9DAC-431F-9A04-F89EFB7C1E2C}"/>
              </a:ext>
            </a:extLst>
          </p:cNvPr>
          <p:cNvSpPr/>
          <p:nvPr/>
        </p:nvSpPr>
        <p:spPr>
          <a:xfrm>
            <a:off x="345234" y="1952716"/>
            <a:ext cx="2052734" cy="388452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200" dirty="0"/>
              <a:t>Vor dem LMS-Vergleich musst du wissen, was dein Unternehmen wirklich braucht.</a:t>
            </a:r>
            <a:br>
              <a:rPr lang="de-DE" sz="1200" dirty="0"/>
            </a:br>
            <a:endParaRPr lang="de-DE" altLang="de-DE" sz="12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Welche Lernformate sollen abgebildet werden? (Präsenz, eLearning, Blended Learning)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Welche Zielgruppen sollen damit arbeiten? (z. B. Mitarbeitende, Partner, Führungskräfte)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Gibt es spezifische Anforderungen an Datenschutz, Integration oder Zertifizierung?</a:t>
            </a:r>
          </a:p>
          <a:p>
            <a:pPr algn="ctr"/>
            <a:endParaRPr lang="de-DE" sz="12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D01BF48-3C17-BC1F-BB17-BEBDA0487615}"/>
              </a:ext>
            </a:extLst>
          </p:cNvPr>
          <p:cNvSpPr txBox="1"/>
          <p:nvPr/>
        </p:nvSpPr>
        <p:spPr>
          <a:xfrm>
            <a:off x="65316" y="310023"/>
            <a:ext cx="879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/>
              <a:t>LMS-Vergleich: Schritt für Schritt zur passenden Lösung</a:t>
            </a:r>
            <a:endParaRPr lang="de-DE" sz="2800" dirty="0">
              <a:latin typeface="Figtree Medium" pitchFamily="2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D09FC406-C9A6-1D83-8DA6-4BBD6153F08D}"/>
              </a:ext>
            </a:extLst>
          </p:cNvPr>
          <p:cNvSpPr/>
          <p:nvPr/>
        </p:nvSpPr>
        <p:spPr>
          <a:xfrm>
            <a:off x="345234" y="965321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1. Schritt</a:t>
            </a:r>
          </a:p>
          <a:p>
            <a:pPr algn="ctr"/>
            <a:r>
              <a:rPr lang="de-DE" sz="1400" dirty="0"/>
              <a:t>Anforderungen definieren</a:t>
            </a:r>
            <a:endParaRPr lang="de-DE" sz="1400" dirty="0">
              <a:latin typeface="Figtree Medium" pitchFamily="2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244C67F-37D0-EB75-7E41-86F813C29FFA}"/>
              </a:ext>
            </a:extLst>
          </p:cNvPr>
          <p:cNvSpPr/>
          <p:nvPr/>
        </p:nvSpPr>
        <p:spPr>
          <a:xfrm>
            <a:off x="2597022" y="1952716"/>
            <a:ext cx="2052734" cy="388469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dirty="0"/>
              <a:t>LMS Anbieter für den Vergleich recherchieren und eingrenzen</a:t>
            </a:r>
            <a:r>
              <a:rPr lang="en-US" sz="1200" dirty="0"/>
              <a:t>: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Comparison platforms (e.g., Capterra, </a:t>
            </a:r>
            <a:r>
              <a:rPr lang="en-US" sz="1200" dirty="0" err="1"/>
              <a:t>SoftGuide</a:t>
            </a:r>
            <a:r>
              <a:rPr lang="en-US" sz="1200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Industry recommendations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Case studies and references</a:t>
            </a:r>
            <a:br>
              <a:rPr lang="en-US" sz="1200" dirty="0"/>
            </a:br>
            <a:endParaRPr lang="en-US" sz="1200" dirty="0"/>
          </a:p>
          <a:p>
            <a:r>
              <a:rPr lang="de-DE" sz="1200" dirty="0"/>
              <a:t>Vergleiche Anbieter nicht nur anhand der Marketing-Websites, sondern achte auf: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Detaillierte</a:t>
            </a:r>
            <a:r>
              <a:rPr lang="en-US" sz="1200" dirty="0"/>
              <a:t> </a:t>
            </a:r>
            <a:r>
              <a:rPr lang="en-US" sz="1200" dirty="0" err="1"/>
              <a:t>Funktionslisten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Hosting-Modelle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Spezialisierung</a:t>
            </a:r>
            <a:r>
              <a:rPr lang="en-US" sz="1200" dirty="0"/>
              <a:t> auf </a:t>
            </a:r>
            <a:r>
              <a:rPr lang="en-US" sz="1200" dirty="0" err="1"/>
              <a:t>bestimmte</a:t>
            </a:r>
            <a:r>
              <a:rPr lang="en-US" sz="1200" dirty="0"/>
              <a:t> </a:t>
            </a:r>
            <a:r>
              <a:rPr lang="en-US" sz="1200" dirty="0" err="1"/>
              <a:t>Branchen</a:t>
            </a:r>
            <a:r>
              <a:rPr lang="en-US" sz="1200" dirty="0"/>
              <a:t> </a:t>
            </a:r>
            <a:r>
              <a:rPr lang="en-US" sz="1200" dirty="0" err="1"/>
              <a:t>oder</a:t>
            </a:r>
            <a:r>
              <a:rPr lang="en-US" sz="1200" dirty="0"/>
              <a:t> </a:t>
            </a:r>
            <a:r>
              <a:rPr lang="en-US" sz="1200" dirty="0" err="1"/>
              <a:t>Unternehmensgrößen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B8DF8EF-4176-DF54-09A7-88E4A2B791A9}"/>
              </a:ext>
            </a:extLst>
          </p:cNvPr>
          <p:cNvSpPr/>
          <p:nvPr/>
        </p:nvSpPr>
        <p:spPr>
          <a:xfrm>
            <a:off x="2597022" y="965320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2. Schritt</a:t>
            </a:r>
          </a:p>
          <a:p>
            <a:pPr algn="ctr"/>
            <a:r>
              <a:rPr lang="de-DE" sz="1400" dirty="0"/>
              <a:t>Anbieter recherchieren und eingrenzen</a:t>
            </a:r>
            <a:endParaRPr lang="de-DE" sz="1400" dirty="0">
              <a:latin typeface="Figtree Medium" pitchFamily="2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9211345C-413F-7D53-505C-0B52FEE7BA1F}"/>
              </a:ext>
            </a:extLst>
          </p:cNvPr>
          <p:cNvSpPr/>
          <p:nvPr/>
        </p:nvSpPr>
        <p:spPr>
          <a:xfrm>
            <a:off x="4848810" y="1952546"/>
            <a:ext cx="2052734" cy="388469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de-DE" sz="1200" dirty="0"/>
              <a:t>Lass dir das LMS nicht nur im Detail zeigen, sondern teste es selbst.</a:t>
            </a:r>
          </a:p>
          <a:p>
            <a:pPr>
              <a:buNone/>
            </a:pPr>
            <a:br>
              <a:rPr lang="de-DE" sz="1200" dirty="0"/>
            </a:br>
            <a:r>
              <a:rPr lang="de-DE" sz="1200" dirty="0"/>
              <a:t>Wichtige Punkte zur Verifikation:</a:t>
            </a:r>
          </a:p>
          <a:p>
            <a:pPr>
              <a:buNone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Funktioniert</a:t>
            </a:r>
            <a:r>
              <a:rPr lang="en-US" sz="1200" dirty="0"/>
              <a:t> die Integration </a:t>
            </a:r>
            <a:r>
              <a:rPr lang="en-US" sz="1200" dirty="0" err="1"/>
              <a:t>tatsächlich</a:t>
            </a:r>
            <a:r>
              <a:rPr lang="en-US" sz="1200" dirty="0"/>
              <a:t>? (z. B. </a:t>
            </a:r>
            <a:r>
              <a:rPr lang="en-US" sz="1200" dirty="0" err="1"/>
              <a:t>Anbindung</a:t>
            </a:r>
            <a:r>
              <a:rPr lang="en-US" sz="1200" dirty="0"/>
              <a:t> an HR-System)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Wie </a:t>
            </a:r>
            <a:r>
              <a:rPr lang="en-US" sz="1200" dirty="0" err="1"/>
              <a:t>flexibel</a:t>
            </a:r>
            <a:r>
              <a:rPr lang="en-US" sz="1200" dirty="0"/>
              <a:t> </a:t>
            </a:r>
            <a:r>
              <a:rPr lang="en-US" sz="1200" dirty="0" err="1"/>
              <a:t>ist</a:t>
            </a:r>
            <a:r>
              <a:rPr lang="en-US" sz="1200" dirty="0"/>
              <a:t> das System </a:t>
            </a:r>
            <a:r>
              <a:rPr lang="en-US" sz="1200" dirty="0" err="1"/>
              <a:t>wirklich</a:t>
            </a:r>
            <a:r>
              <a:rPr lang="en-US" sz="1200" dirty="0"/>
              <a:t> </a:t>
            </a:r>
            <a:r>
              <a:rPr lang="en-US" sz="1200" dirty="0" err="1"/>
              <a:t>konfigurierbar</a:t>
            </a:r>
            <a:r>
              <a:rPr lang="en-US" sz="1200" dirty="0"/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Werden Standards </a:t>
            </a:r>
            <a:r>
              <a:rPr lang="en-US" sz="1200" dirty="0" err="1"/>
              <a:t>wie</a:t>
            </a:r>
            <a:r>
              <a:rPr lang="en-US" sz="1200" dirty="0"/>
              <a:t> DSGVO </a:t>
            </a:r>
            <a:r>
              <a:rPr lang="en-US" sz="1200" dirty="0" err="1"/>
              <a:t>oder</a:t>
            </a:r>
            <a:r>
              <a:rPr lang="en-US" sz="1200" dirty="0"/>
              <a:t> ISO </a:t>
            </a:r>
            <a:r>
              <a:rPr lang="en-US" sz="1200" dirty="0" err="1"/>
              <a:t>wirklich</a:t>
            </a:r>
            <a:r>
              <a:rPr lang="en-US" sz="1200" dirty="0"/>
              <a:t> </a:t>
            </a:r>
            <a:r>
              <a:rPr lang="en-US" sz="1200" dirty="0" err="1"/>
              <a:t>erfüllt</a:t>
            </a:r>
            <a:r>
              <a:rPr lang="en-US" sz="1200" dirty="0"/>
              <a:t>?</a:t>
            </a:r>
          </a:p>
          <a:p>
            <a:endParaRPr lang="en-US" sz="1200" dirty="0"/>
          </a:p>
          <a:p>
            <a:endParaRPr lang="en-US" sz="1200" dirty="0"/>
          </a:p>
          <a:p>
            <a:pPr algn="ctr"/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A8F77166-6ACC-6DD3-B3DD-3A7630B767D9}"/>
              </a:ext>
            </a:extLst>
          </p:cNvPr>
          <p:cNvSpPr/>
          <p:nvPr/>
        </p:nvSpPr>
        <p:spPr>
          <a:xfrm>
            <a:off x="4848810" y="965321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3. Schritt</a:t>
            </a:r>
          </a:p>
          <a:p>
            <a:pPr algn="ctr"/>
            <a:r>
              <a:rPr lang="de-DE" sz="1400" dirty="0"/>
              <a:t>Funktionen und Aussagen verifizieren</a:t>
            </a:r>
            <a:endParaRPr lang="de-DE" sz="1400" dirty="0">
              <a:latin typeface="Figtree Medium" pitchFamily="2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A0B7AFF8-6302-064A-8A6E-F92B6C5D9FF2}"/>
              </a:ext>
            </a:extLst>
          </p:cNvPr>
          <p:cNvSpPr/>
          <p:nvPr/>
        </p:nvSpPr>
        <p:spPr>
          <a:xfrm>
            <a:off x="7100598" y="1952546"/>
            <a:ext cx="2052734" cy="388469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de-DE" sz="1200" dirty="0"/>
              <a:t>Ein LMS </a:t>
            </a:r>
            <a:r>
              <a:rPr lang="de-DE" sz="1200" dirty="0" err="1"/>
              <a:t>st</a:t>
            </a:r>
            <a:r>
              <a:rPr lang="de-DE" sz="1200" dirty="0"/>
              <a:t> eine langfristige Investition. Prüfe deshalb:</a:t>
            </a:r>
          </a:p>
          <a:p>
            <a:pPr>
              <a:buNone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Wird</a:t>
            </a:r>
            <a:r>
              <a:rPr lang="en-US" sz="1200" dirty="0"/>
              <a:t> das LMS </a:t>
            </a:r>
            <a:r>
              <a:rPr lang="en-US" sz="1200" dirty="0" err="1"/>
              <a:t>aktiv</a:t>
            </a:r>
            <a:r>
              <a:rPr lang="en-US" sz="1200" dirty="0"/>
              <a:t> </a:t>
            </a:r>
            <a:r>
              <a:rPr lang="en-US" sz="1200" dirty="0" err="1"/>
              <a:t>weiterentwickelt</a:t>
            </a:r>
            <a:r>
              <a:rPr lang="en-US" sz="1200" dirty="0"/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Gibt</a:t>
            </a:r>
            <a:r>
              <a:rPr lang="en-US" sz="1200" dirty="0"/>
              <a:t> es Roadmaps &amp; Updates?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Wie </a:t>
            </a:r>
            <a:r>
              <a:rPr lang="en-US" sz="1200" dirty="0" err="1"/>
              <a:t>flexibel</a:t>
            </a:r>
            <a:r>
              <a:rPr lang="en-US" sz="1200" dirty="0"/>
              <a:t> </a:t>
            </a:r>
            <a:r>
              <a:rPr lang="en-US" sz="1200" dirty="0" err="1"/>
              <a:t>lässt</a:t>
            </a:r>
            <a:r>
              <a:rPr lang="en-US" sz="1200" dirty="0"/>
              <a:t> </a:t>
            </a:r>
            <a:r>
              <a:rPr lang="en-US" sz="1200" dirty="0" err="1"/>
              <a:t>sich</a:t>
            </a:r>
            <a:r>
              <a:rPr lang="en-US" sz="1200" dirty="0"/>
              <a:t> das LMS </a:t>
            </a:r>
            <a:r>
              <a:rPr lang="en-US" sz="1200" dirty="0" err="1"/>
              <a:t>anpassen</a:t>
            </a:r>
            <a:r>
              <a:rPr lang="en-US" sz="1200" dirty="0"/>
              <a:t>, </a:t>
            </a:r>
            <a:r>
              <a:rPr lang="en-US" sz="1200" dirty="0" err="1"/>
              <a:t>wenn</a:t>
            </a:r>
            <a:r>
              <a:rPr lang="en-US" sz="1200" dirty="0"/>
              <a:t> </a:t>
            </a:r>
            <a:r>
              <a:rPr lang="en-US" sz="1200" dirty="0" err="1"/>
              <a:t>sich</a:t>
            </a:r>
            <a:r>
              <a:rPr lang="en-US" sz="1200" dirty="0"/>
              <a:t> die </a:t>
            </a:r>
            <a:r>
              <a:rPr lang="en-US" sz="1200" dirty="0" err="1"/>
              <a:t>Organisation</a:t>
            </a:r>
            <a:r>
              <a:rPr lang="en-US" sz="1200" dirty="0"/>
              <a:t> </a:t>
            </a:r>
            <a:r>
              <a:rPr lang="en-US" sz="1200" dirty="0" err="1"/>
              <a:t>verändert</a:t>
            </a:r>
            <a:r>
              <a:rPr lang="en-US" sz="1200" dirty="0"/>
              <a:t>?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026093D-8AA7-C14C-8F9A-DA925664724C}"/>
              </a:ext>
            </a:extLst>
          </p:cNvPr>
          <p:cNvSpPr/>
          <p:nvPr/>
        </p:nvSpPr>
        <p:spPr>
          <a:xfrm>
            <a:off x="7100598" y="965321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4. Schritt</a:t>
            </a:r>
          </a:p>
          <a:p>
            <a:pPr algn="ctr"/>
            <a:r>
              <a:rPr lang="de-DE" sz="1400" dirty="0"/>
              <a:t>Zukunftssicherheit und Skalierbarkeit prüfen</a:t>
            </a:r>
            <a:endParaRPr lang="de-DE" sz="1400" dirty="0">
              <a:latin typeface="Figtree Medium" pitchFamily="2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D58FC61-890E-10BA-F5BD-FA1D7A3720C4}"/>
              </a:ext>
            </a:extLst>
          </p:cNvPr>
          <p:cNvSpPr/>
          <p:nvPr/>
        </p:nvSpPr>
        <p:spPr>
          <a:xfrm>
            <a:off x="9287071" y="1952546"/>
            <a:ext cx="2052734" cy="388469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de-DE" sz="1200" dirty="0"/>
              <a:t>Am Ende zählt nicht nur die Funktionstiefe. Berücksichtige auch: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Preis-Leistungs-Verhältnis (inkl. laufender Kosten, Schulungen, Support)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Technische Voraussetzungen (z. B. Hosting, Sicherheit)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Zwischenmenschliches (z. B. wie verbindlich ist die Kommunikation?)</a:t>
            </a:r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C63590E-256E-03BF-AFE3-F59F3D2ED5A2}"/>
              </a:ext>
            </a:extLst>
          </p:cNvPr>
          <p:cNvSpPr/>
          <p:nvPr/>
        </p:nvSpPr>
        <p:spPr>
          <a:xfrm>
            <a:off x="9287071" y="965321"/>
            <a:ext cx="2052734" cy="9327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5. Schritt</a:t>
            </a:r>
          </a:p>
          <a:p>
            <a:pPr algn="ctr"/>
            <a:r>
              <a:rPr lang="de-DE" sz="1400" dirty="0"/>
              <a:t>Entscheidung auf Faktenbasis treffen</a:t>
            </a:r>
            <a:endParaRPr lang="de-DE" sz="1400" dirty="0">
              <a:latin typeface="Figtree Medium" pitchFamily="2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E4BF7E4D-8DD6-82C0-130C-EF5C1C2D3DA4}"/>
              </a:ext>
            </a:extLst>
          </p:cNvPr>
          <p:cNvSpPr txBox="1"/>
          <p:nvPr/>
        </p:nvSpPr>
        <p:spPr>
          <a:xfrm>
            <a:off x="2592357" y="5837237"/>
            <a:ext cx="20573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➡️ </a:t>
            </a:r>
            <a:r>
              <a:rPr lang="de-DE" sz="1200" b="1" dirty="0"/>
              <a:t>Tipp:</a:t>
            </a:r>
            <a:r>
              <a:rPr lang="de-DE" sz="1200" dirty="0"/>
              <a:t> Engen Sie auf 3–5 Anbieter ein, die zu Ihren Kernanforderungen passen.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0FE64D2-BFF0-EA07-FA98-9C4E4BB5DB5A}"/>
              </a:ext>
            </a:extLst>
          </p:cNvPr>
          <p:cNvSpPr txBox="1"/>
          <p:nvPr/>
        </p:nvSpPr>
        <p:spPr>
          <a:xfrm>
            <a:off x="345234" y="5837237"/>
            <a:ext cx="20573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➡️ </a:t>
            </a:r>
            <a:r>
              <a:rPr lang="en-US" sz="1200" b="1" dirty="0"/>
              <a:t>Tip</a:t>
            </a:r>
            <a:r>
              <a:rPr lang="de-DE" sz="1200" b="1" dirty="0"/>
              <a:t>p:</a:t>
            </a:r>
            <a:r>
              <a:rPr lang="de-DE" sz="1200" dirty="0"/>
              <a:t> Erstelle eine Anforderungsliste mit „Muss“- und „Kann“-Kriterien.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371F105-9745-A401-3689-6EB7C5B2F467}"/>
              </a:ext>
            </a:extLst>
          </p:cNvPr>
          <p:cNvSpPr txBox="1"/>
          <p:nvPr/>
        </p:nvSpPr>
        <p:spPr>
          <a:xfrm>
            <a:off x="4844145" y="5837237"/>
            <a:ext cx="21180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➡️ </a:t>
            </a:r>
            <a:r>
              <a:rPr lang="de-DE" sz="1200" b="1" dirty="0"/>
              <a:t>Tipp:</a:t>
            </a:r>
            <a:r>
              <a:rPr lang="de-DE" sz="1200" dirty="0"/>
              <a:t> Verlange eine Demo mit realen Anwendungsfällen oder eine Testinstallation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B8E19F1-FF19-5029-230A-75DDD01C0F30}"/>
              </a:ext>
            </a:extLst>
          </p:cNvPr>
          <p:cNvSpPr txBox="1"/>
          <p:nvPr/>
        </p:nvSpPr>
        <p:spPr>
          <a:xfrm>
            <a:off x="7095933" y="5837237"/>
            <a:ext cx="20573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➡️ </a:t>
            </a:r>
            <a:r>
              <a:rPr lang="de-DE" sz="1200" b="1" dirty="0"/>
              <a:t>Tipp:</a:t>
            </a:r>
            <a:r>
              <a:rPr lang="de-DE" sz="1200" dirty="0"/>
              <a:t> Frage explizit nach </a:t>
            </a:r>
            <a:r>
              <a:rPr lang="de-DE" sz="1200" dirty="0" err="1"/>
              <a:t>Releasezyklen</a:t>
            </a:r>
            <a:r>
              <a:rPr lang="de-DE" sz="1200" dirty="0"/>
              <a:t>, Support-Leistungen, Referenzkunden.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3D33BBEC-8BAB-EDD9-56CB-4AAEBED0B67C}"/>
              </a:ext>
            </a:extLst>
          </p:cNvPr>
          <p:cNvSpPr txBox="1"/>
          <p:nvPr/>
        </p:nvSpPr>
        <p:spPr>
          <a:xfrm>
            <a:off x="9287071" y="5652571"/>
            <a:ext cx="20527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200" dirty="0"/>
          </a:p>
          <a:p>
            <a:r>
              <a:rPr lang="en-US" sz="1200" dirty="0"/>
              <a:t>➡️ </a:t>
            </a:r>
            <a:r>
              <a:rPr lang="de-DE" sz="1200" b="1" dirty="0"/>
              <a:t>Tipp:</a:t>
            </a:r>
            <a:r>
              <a:rPr lang="de-DE" sz="1200" dirty="0"/>
              <a:t> Eine Matrix zum Anbieter-Vergleich hilft dabei, objektiv zu bewerten.</a:t>
            </a:r>
          </a:p>
        </p:txBody>
      </p:sp>
    </p:spTree>
    <p:extLst>
      <p:ext uri="{BB962C8B-B14F-4D97-AF65-F5344CB8AC3E}">
        <p14:creationId xmlns:p14="http://schemas.microsoft.com/office/powerpoint/2010/main" val="33269235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SoftDeCC Color Palette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05DAA"/>
      </a:accent1>
      <a:accent2>
        <a:srgbClr val="4A63A2"/>
      </a:accent2>
      <a:accent3>
        <a:srgbClr val="437DB2"/>
      </a:accent3>
      <a:accent4>
        <a:srgbClr val="54B8A8"/>
      </a:accent4>
      <a:accent5>
        <a:srgbClr val="62CD7F"/>
      </a:accent5>
      <a:accent6>
        <a:srgbClr val="C4C8CE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909B821F45AF4439BEA0AE6E10163B4" ma:contentTypeVersion="12" ma:contentTypeDescription="Ein neues Dokument erstellen." ma:contentTypeScope="" ma:versionID="c5be45961639c2653e21a6cd72b8a1e8">
  <xsd:schema xmlns:xsd="http://www.w3.org/2001/XMLSchema" xmlns:xs="http://www.w3.org/2001/XMLSchema" xmlns:p="http://schemas.microsoft.com/office/2006/metadata/properties" xmlns:ns2="aa1b2add-ccf4-40f2-81a7-d41425c63ca6" xmlns:ns3="120ba0bd-c81e-4c22-ac15-935042368c59" targetNamespace="http://schemas.microsoft.com/office/2006/metadata/properties" ma:root="true" ma:fieldsID="173a087a8d9573f6de31ca00335bf4a6" ns2:_="" ns3:_="">
    <xsd:import namespace="aa1b2add-ccf4-40f2-81a7-d41425c63ca6"/>
    <xsd:import namespace="120ba0bd-c81e-4c22-ac15-935042368c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1b2add-ccf4-40f2-81a7-d41425c63c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57db661c-7616-4ad4-a47a-54568d4c1ab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0ba0bd-c81e-4c22-ac15-935042368c5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b137ba0-7b54-4e6c-b7f5-f8b8412e75c8}" ma:internalName="TaxCatchAll" ma:showField="CatchAllData" ma:web="120ba0bd-c81e-4c22-ac15-935042368c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20ba0bd-c81e-4c22-ac15-935042368c59" xsi:nil="true"/>
    <lcf76f155ced4ddcb4097134ff3c332f xmlns="aa1b2add-ccf4-40f2-81a7-d41425c63ca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2F4B9BD-CEF1-45A8-B32B-38B6914916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1b2add-ccf4-40f2-81a7-d41425c63ca6"/>
    <ds:schemaRef ds:uri="120ba0bd-c81e-4c22-ac15-935042368c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D7CEF7-7D4A-4688-B1BD-C0D3E0264D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C21DF3-1145-45EE-B5AA-86DF23856DC9}">
  <ds:schemaRefs>
    <ds:schemaRef ds:uri="http://schemas.microsoft.com/office/2006/metadata/properties"/>
    <ds:schemaRef ds:uri="http://schemas.microsoft.com/office/infopath/2007/PartnerControls"/>
    <ds:schemaRef ds:uri="120ba0bd-c81e-4c22-ac15-935042368c59"/>
    <ds:schemaRef ds:uri="aa1b2add-ccf4-40f2-81a7-d41425c63ca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Microsoft Office PowerPoint</Application>
  <PresentationFormat>Breitbild</PresentationFormat>
  <Paragraphs>55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Figtree</vt:lpstr>
      <vt:lpstr>Figtree Medium</vt:lpstr>
      <vt:lpstr>Trebuchet MS</vt:lpstr>
      <vt:lpstr>Office Theme</vt:lpstr>
      <vt:lpstr>PowerPoint-Präsentation</vt:lpstr>
    </vt:vector>
  </TitlesOfParts>
  <Company>SoftDeCC Software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Martin Knapp</dc:creator>
  <cp:lastModifiedBy>Alexandria Bouzo</cp:lastModifiedBy>
  <cp:revision>9</cp:revision>
  <dcterms:created xsi:type="dcterms:W3CDTF">2025-05-10T10:39:22Z</dcterms:created>
  <dcterms:modified xsi:type="dcterms:W3CDTF">2025-05-16T06:59:25Z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0x010100C909B821F45AF4439BEA0AE6E10163B4</vt:lpwstr>
  </property>
  <property fmtid="{D5CDD505-2E9C-101B-9397-08002B2CF9AE}" pid="3" name="MediaServiceImageTags">
    <vt:lpwstr/>
  </property>
</Properties>
</file>