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4195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A219146-EFBE-48B5-9707-68C9D7CDB98A}" v="36" dt="2025-05-11T14:15:08.134"/>
    <p1510:client id="{FE6470DF-4D64-4164-B75E-D6E41CC7F7BF}" v="1" dt="2025-05-15T15:42:31.11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0" autoAdjust="0"/>
    <p:restoredTop sz="94660"/>
  </p:normalViewPr>
  <p:slideViewPr>
    <p:cSldViewPr snapToGrid="0">
      <p:cViewPr varScale="1">
        <p:scale>
          <a:sx n="82" d="100"/>
          <a:sy n="82" d="100"/>
        </p:scale>
        <p:origin x="538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E7E88225-1DF2-0BBC-8508-CE5F17012E7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44600"/>
            <a:ext cx="11112000" cy="515218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55ADAA85-5EEE-E1B0-C514-B1385EC5F0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365127"/>
            <a:ext cx="9468000" cy="587374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4717656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0478230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Ein Bild, das Wasser, Türkis, Blau, unterwasser enthält.&#10;&#10;KI-generierte Inhalte können fehlerhaft sein.">
            <a:extLst>
              <a:ext uri="{FF2B5EF4-FFF2-40B4-BE49-F238E27FC236}">
                <a16:creationId xmlns:a16="http://schemas.microsoft.com/office/drawing/2014/main" id="{EC14E753-66F1-01D7-259D-E9B711AFC1F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C3E46AB9-532F-E5F9-A729-1026AB0A2D7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110493" y="395295"/>
            <a:ext cx="1560801" cy="331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229961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Ein Bild, das Wasser, Türkis, Blau, unterwasser enthält.&#10;&#10;KI-generierte Inhalte können fehlerhaft sein.">
            <a:extLst>
              <a:ext uri="{FF2B5EF4-FFF2-40B4-BE49-F238E27FC236}">
                <a16:creationId xmlns:a16="http://schemas.microsoft.com/office/drawing/2014/main" id="{EC14E753-66F1-01D7-259D-E9B711AFC1F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C3E46AB9-532F-E5F9-A729-1026AB0A2D7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914650" y="2752725"/>
            <a:ext cx="6362700" cy="1352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028863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71FAD8A0-AFD3-1E2E-2F87-FEAD0CC0B760}"/>
              </a:ext>
            </a:extLst>
          </p:cNvPr>
          <p:cNvSpPr/>
          <p:nvPr userDrawn="1"/>
        </p:nvSpPr>
        <p:spPr>
          <a:xfrm>
            <a:off x="9592351" y="-1"/>
            <a:ext cx="2599649" cy="1162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269029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313" b="0" i="0">
                <a:solidFill>
                  <a:srgbClr val="252423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04279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5/16/2025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835451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sv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9997" y="365127"/>
            <a:ext cx="9468000" cy="587374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0000" y="1244600"/>
            <a:ext cx="11112000" cy="515218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3A5BA001-0531-20BE-4FC7-68F4A2475AC4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0121370" y="407727"/>
            <a:ext cx="1548343" cy="329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0994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hf hdr="0" ftr="0" dt="0"/>
  <p:txStyles>
    <p:titleStyle>
      <a:lvl1pPr algn="l" defTabSz="914172" rtl="0" eaLnBrk="1" latinLnBrk="0" hangingPunct="1">
        <a:lnSpc>
          <a:spcPct val="90000"/>
        </a:lnSpc>
        <a:spcBef>
          <a:spcPct val="0"/>
        </a:spcBef>
        <a:buNone/>
        <a:defRPr sz="3600" b="1" i="0" kern="1200">
          <a:solidFill>
            <a:schemeClr val="tx2"/>
          </a:solidFill>
          <a:latin typeface="Figtree" pitchFamily="2" charset="0"/>
          <a:ea typeface="+mj-ea"/>
          <a:cs typeface="+mj-cs"/>
        </a:defRPr>
      </a:lvl1pPr>
    </p:titleStyle>
    <p:bodyStyle>
      <a:lvl1pPr marL="0" indent="0" algn="l" defTabSz="914172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b="0" i="0" kern="1200">
          <a:solidFill>
            <a:schemeClr val="tx2"/>
          </a:solidFill>
          <a:latin typeface="Figtree" pitchFamily="2" charset="0"/>
          <a:ea typeface="+mn-ea"/>
          <a:cs typeface="+mn-cs"/>
        </a:defRPr>
      </a:lvl1pPr>
      <a:lvl2pPr marL="457086" indent="0" algn="l" defTabSz="91417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400" b="0" i="0" kern="1200">
          <a:solidFill>
            <a:schemeClr val="tx2"/>
          </a:solidFill>
          <a:latin typeface="Figtree" pitchFamily="2" charset="0"/>
          <a:ea typeface="+mn-ea"/>
          <a:cs typeface="+mn-cs"/>
        </a:defRPr>
      </a:lvl2pPr>
      <a:lvl3pPr marL="914172" indent="0" algn="l" defTabSz="91417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b="0" i="0" kern="1200">
          <a:solidFill>
            <a:schemeClr val="tx2"/>
          </a:solidFill>
          <a:latin typeface="Figtree" pitchFamily="2" charset="0"/>
          <a:ea typeface="+mn-ea"/>
          <a:cs typeface="+mn-cs"/>
        </a:defRPr>
      </a:lvl3pPr>
      <a:lvl4pPr marL="1371257" indent="0" algn="l" defTabSz="91417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b="0" i="0" kern="1200">
          <a:solidFill>
            <a:schemeClr val="tx2"/>
          </a:solidFill>
          <a:latin typeface="Figtree" pitchFamily="2" charset="0"/>
          <a:ea typeface="+mn-ea"/>
          <a:cs typeface="+mn-cs"/>
        </a:defRPr>
      </a:lvl4pPr>
      <a:lvl5pPr marL="1828343" indent="0" algn="l" defTabSz="91417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b="0" i="0" kern="1200">
          <a:solidFill>
            <a:schemeClr val="tx2"/>
          </a:solidFill>
          <a:latin typeface="Figtree" pitchFamily="2" charset="0"/>
          <a:ea typeface="+mn-ea"/>
          <a:cs typeface="+mn-cs"/>
        </a:defRPr>
      </a:lvl5pPr>
      <a:lvl6pPr marL="2513972" indent="-228543" algn="l" defTabSz="91417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057" indent="-228543" algn="l" defTabSz="91417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143" indent="-228543" algn="l" defTabSz="91417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229" indent="-228543" algn="l" defTabSz="91417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86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72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57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43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29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14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00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686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hteck 22">
            <a:extLst>
              <a:ext uri="{FF2B5EF4-FFF2-40B4-BE49-F238E27FC236}">
                <a16:creationId xmlns:a16="http://schemas.microsoft.com/office/drawing/2014/main" id="{85B9B42F-9DAC-431F-9A04-F89EFB7C1E2C}"/>
              </a:ext>
            </a:extLst>
          </p:cNvPr>
          <p:cNvSpPr/>
          <p:nvPr/>
        </p:nvSpPr>
        <p:spPr>
          <a:xfrm>
            <a:off x="345234" y="2310836"/>
            <a:ext cx="2052734" cy="4371318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1200" dirty="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r>
              <a:rPr lang="en-US" sz="1200" dirty="0"/>
              <a:t>Before comparing vendors, clarify what your organization truly needs: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altLang="de-DE" sz="1200" dirty="0">
              <a:solidFill>
                <a:schemeClr val="bg1"/>
              </a:solidFill>
            </a:endParaRPr>
          </a:p>
          <a:p>
            <a:pPr marL="171450" lvl="0" indent="-1714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de-DE" altLang="de-DE" sz="1200" dirty="0" err="1">
                <a:solidFill>
                  <a:schemeClr val="bg1"/>
                </a:solidFill>
              </a:rPr>
              <a:t>What</a:t>
            </a:r>
            <a:r>
              <a:rPr lang="de-DE" altLang="de-DE" sz="1200" dirty="0">
                <a:solidFill>
                  <a:schemeClr val="bg1"/>
                </a:solidFill>
              </a:rPr>
              <a:t> </a:t>
            </a:r>
            <a:r>
              <a:rPr lang="de-DE" altLang="de-DE" sz="1200" dirty="0" err="1">
                <a:solidFill>
                  <a:schemeClr val="bg1"/>
                </a:solidFill>
              </a:rPr>
              <a:t>learning</a:t>
            </a:r>
            <a:r>
              <a:rPr lang="de-DE" altLang="de-DE" sz="1200" dirty="0">
                <a:solidFill>
                  <a:schemeClr val="bg1"/>
                </a:solidFill>
              </a:rPr>
              <a:t> </a:t>
            </a:r>
            <a:r>
              <a:rPr lang="de-DE" altLang="de-DE" sz="1200" dirty="0" err="1">
                <a:solidFill>
                  <a:schemeClr val="bg1"/>
                </a:solidFill>
              </a:rPr>
              <a:t>formats</a:t>
            </a:r>
            <a:r>
              <a:rPr lang="de-DE" altLang="de-DE" sz="1200" dirty="0">
                <a:solidFill>
                  <a:schemeClr val="bg1"/>
                </a:solidFill>
              </a:rPr>
              <a:t> </a:t>
            </a:r>
            <a:r>
              <a:rPr lang="de-DE" altLang="de-DE" sz="1200" dirty="0" err="1">
                <a:solidFill>
                  <a:schemeClr val="bg1"/>
                </a:solidFill>
              </a:rPr>
              <a:t>need</a:t>
            </a:r>
            <a:r>
              <a:rPr lang="de-DE" altLang="de-DE" sz="1200" dirty="0">
                <a:solidFill>
                  <a:schemeClr val="bg1"/>
                </a:solidFill>
              </a:rPr>
              <a:t> </a:t>
            </a:r>
            <a:r>
              <a:rPr lang="de-DE" altLang="de-DE" sz="1200" dirty="0" err="1">
                <a:solidFill>
                  <a:schemeClr val="bg1"/>
                </a:solidFill>
              </a:rPr>
              <a:t>to</a:t>
            </a:r>
            <a:r>
              <a:rPr lang="de-DE" altLang="de-DE" sz="1200" dirty="0">
                <a:solidFill>
                  <a:schemeClr val="bg1"/>
                </a:solidFill>
              </a:rPr>
              <a:t> </a:t>
            </a:r>
            <a:r>
              <a:rPr lang="de-DE" altLang="de-DE" sz="1200" dirty="0" err="1">
                <a:solidFill>
                  <a:schemeClr val="bg1"/>
                </a:solidFill>
              </a:rPr>
              <a:t>be</a:t>
            </a:r>
            <a:r>
              <a:rPr lang="de-DE" altLang="de-DE" sz="1200" dirty="0">
                <a:solidFill>
                  <a:schemeClr val="bg1"/>
                </a:solidFill>
              </a:rPr>
              <a:t> </a:t>
            </a:r>
            <a:r>
              <a:rPr lang="de-DE" altLang="de-DE" sz="1200" dirty="0" err="1">
                <a:solidFill>
                  <a:schemeClr val="bg1"/>
                </a:solidFill>
              </a:rPr>
              <a:t>supported</a:t>
            </a:r>
            <a:r>
              <a:rPr lang="de-DE" altLang="de-DE" sz="1200" dirty="0">
                <a:solidFill>
                  <a:schemeClr val="bg1"/>
                </a:solidFill>
              </a:rPr>
              <a:t>? (e.g., </a:t>
            </a:r>
            <a:r>
              <a:rPr lang="de-DE" altLang="de-DE" sz="1200" dirty="0" err="1">
                <a:solidFill>
                  <a:schemeClr val="bg1"/>
                </a:solidFill>
              </a:rPr>
              <a:t>classroom</a:t>
            </a:r>
            <a:r>
              <a:rPr lang="de-DE" altLang="de-DE" sz="1200" dirty="0">
                <a:solidFill>
                  <a:schemeClr val="bg1"/>
                </a:solidFill>
              </a:rPr>
              <a:t>, eLearning, </a:t>
            </a:r>
            <a:r>
              <a:rPr lang="de-DE" altLang="de-DE" sz="1200" dirty="0" err="1">
                <a:solidFill>
                  <a:schemeClr val="bg1"/>
                </a:solidFill>
              </a:rPr>
              <a:t>blended</a:t>
            </a:r>
            <a:r>
              <a:rPr lang="de-DE" altLang="de-DE" sz="1200" dirty="0">
                <a:solidFill>
                  <a:schemeClr val="bg1"/>
                </a:solidFill>
              </a:rPr>
              <a:t> </a:t>
            </a:r>
            <a:r>
              <a:rPr lang="de-DE" altLang="de-DE" sz="1200" dirty="0" err="1">
                <a:solidFill>
                  <a:schemeClr val="bg1"/>
                </a:solidFill>
              </a:rPr>
              <a:t>learning</a:t>
            </a:r>
            <a:r>
              <a:rPr lang="de-DE" altLang="de-DE" sz="1200" dirty="0">
                <a:solidFill>
                  <a:schemeClr val="bg1"/>
                </a:solidFill>
              </a:rPr>
              <a:t>)</a:t>
            </a:r>
          </a:p>
          <a:p>
            <a:pPr marL="171450" lvl="0" indent="-1714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de-DE" altLang="de-DE" sz="1200" dirty="0">
              <a:solidFill>
                <a:schemeClr val="bg1"/>
              </a:solidFill>
            </a:endParaRPr>
          </a:p>
          <a:p>
            <a:pPr marL="171450" lvl="0" indent="-1714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de-DE" altLang="de-DE" sz="1200" dirty="0">
                <a:solidFill>
                  <a:schemeClr val="bg1"/>
                </a:solidFill>
              </a:rPr>
              <a:t> Who </a:t>
            </a:r>
            <a:r>
              <a:rPr lang="de-DE" altLang="de-DE" sz="1200" dirty="0" err="1">
                <a:solidFill>
                  <a:schemeClr val="bg1"/>
                </a:solidFill>
              </a:rPr>
              <a:t>are</a:t>
            </a:r>
            <a:r>
              <a:rPr lang="de-DE" altLang="de-DE" sz="1200" dirty="0">
                <a:solidFill>
                  <a:schemeClr val="bg1"/>
                </a:solidFill>
              </a:rPr>
              <a:t> </a:t>
            </a:r>
            <a:r>
              <a:rPr lang="de-DE" altLang="de-DE" sz="1200" dirty="0" err="1">
                <a:solidFill>
                  <a:schemeClr val="bg1"/>
                </a:solidFill>
              </a:rPr>
              <a:t>the</a:t>
            </a:r>
            <a:r>
              <a:rPr lang="de-DE" altLang="de-DE" sz="1200" dirty="0">
                <a:solidFill>
                  <a:schemeClr val="bg1"/>
                </a:solidFill>
              </a:rPr>
              <a:t> </a:t>
            </a:r>
            <a:r>
              <a:rPr lang="de-DE" altLang="de-DE" sz="1200" dirty="0" err="1">
                <a:solidFill>
                  <a:schemeClr val="bg1"/>
                </a:solidFill>
              </a:rPr>
              <a:t>target</a:t>
            </a:r>
            <a:r>
              <a:rPr lang="de-DE" altLang="de-DE" sz="1200" dirty="0">
                <a:solidFill>
                  <a:schemeClr val="bg1"/>
                </a:solidFill>
              </a:rPr>
              <a:t> </a:t>
            </a:r>
            <a:r>
              <a:rPr lang="de-DE" altLang="de-DE" sz="1200" dirty="0" err="1">
                <a:solidFill>
                  <a:schemeClr val="bg1"/>
                </a:solidFill>
              </a:rPr>
              <a:t>users</a:t>
            </a:r>
            <a:r>
              <a:rPr lang="de-DE" altLang="de-DE" sz="1200" dirty="0">
                <a:solidFill>
                  <a:schemeClr val="bg1"/>
                </a:solidFill>
              </a:rPr>
              <a:t>? (</a:t>
            </a:r>
            <a:r>
              <a:rPr lang="de-DE" altLang="de-DE" sz="1200" dirty="0" err="1">
                <a:solidFill>
                  <a:schemeClr val="bg1"/>
                </a:solidFill>
              </a:rPr>
              <a:t>employees</a:t>
            </a:r>
            <a:r>
              <a:rPr lang="de-DE" altLang="de-DE" sz="1200" dirty="0">
                <a:solidFill>
                  <a:schemeClr val="bg1"/>
                </a:solidFill>
              </a:rPr>
              <a:t>, </a:t>
            </a:r>
            <a:r>
              <a:rPr lang="de-DE" altLang="de-DE" sz="1200" dirty="0" err="1">
                <a:solidFill>
                  <a:schemeClr val="bg1"/>
                </a:solidFill>
              </a:rPr>
              <a:t>partners</a:t>
            </a:r>
            <a:r>
              <a:rPr lang="de-DE" altLang="de-DE" sz="1200" dirty="0">
                <a:solidFill>
                  <a:schemeClr val="bg1"/>
                </a:solidFill>
              </a:rPr>
              <a:t>, </a:t>
            </a:r>
            <a:r>
              <a:rPr lang="de-DE" altLang="de-DE" sz="1200" dirty="0" err="1">
                <a:solidFill>
                  <a:schemeClr val="bg1"/>
                </a:solidFill>
              </a:rPr>
              <a:t>managers</a:t>
            </a:r>
            <a:r>
              <a:rPr lang="de-DE" altLang="de-DE" sz="1200" dirty="0">
                <a:solidFill>
                  <a:schemeClr val="bg1"/>
                </a:solidFill>
              </a:rPr>
              <a:t>, etc.)</a:t>
            </a:r>
          </a:p>
          <a:p>
            <a:pPr marL="171450" lvl="0" indent="-1714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de-DE" altLang="de-DE" sz="1200" dirty="0">
              <a:solidFill>
                <a:schemeClr val="bg1"/>
              </a:solidFill>
            </a:endParaRPr>
          </a:p>
          <a:p>
            <a:pPr marL="171450" lvl="0" indent="-1714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de-DE" altLang="de-DE" sz="1200" dirty="0">
                <a:solidFill>
                  <a:schemeClr val="bg1"/>
                </a:solidFill>
              </a:rPr>
              <a:t> Are </a:t>
            </a:r>
            <a:r>
              <a:rPr lang="de-DE" altLang="de-DE" sz="1200" dirty="0" err="1">
                <a:solidFill>
                  <a:schemeClr val="bg1"/>
                </a:solidFill>
              </a:rPr>
              <a:t>there</a:t>
            </a:r>
            <a:r>
              <a:rPr lang="de-DE" altLang="de-DE" sz="1200" dirty="0">
                <a:solidFill>
                  <a:schemeClr val="bg1"/>
                </a:solidFill>
              </a:rPr>
              <a:t> </a:t>
            </a:r>
            <a:r>
              <a:rPr lang="de-DE" altLang="de-DE" sz="1200" dirty="0" err="1">
                <a:solidFill>
                  <a:schemeClr val="bg1"/>
                </a:solidFill>
              </a:rPr>
              <a:t>specific</a:t>
            </a:r>
            <a:r>
              <a:rPr lang="de-DE" altLang="de-DE" sz="1200" dirty="0">
                <a:solidFill>
                  <a:schemeClr val="bg1"/>
                </a:solidFill>
              </a:rPr>
              <a:t> </a:t>
            </a:r>
            <a:r>
              <a:rPr lang="de-DE" altLang="de-DE" sz="1200" dirty="0" err="1">
                <a:solidFill>
                  <a:schemeClr val="bg1"/>
                </a:solidFill>
              </a:rPr>
              <a:t>require-ments</a:t>
            </a:r>
            <a:r>
              <a:rPr lang="de-DE" altLang="de-DE" sz="1200" dirty="0">
                <a:solidFill>
                  <a:schemeClr val="bg1"/>
                </a:solidFill>
              </a:rPr>
              <a:t> </a:t>
            </a:r>
            <a:r>
              <a:rPr lang="de-DE" altLang="de-DE" sz="1200" dirty="0" err="1">
                <a:solidFill>
                  <a:schemeClr val="bg1"/>
                </a:solidFill>
              </a:rPr>
              <a:t>for</a:t>
            </a:r>
            <a:r>
              <a:rPr lang="de-DE" altLang="de-DE" sz="1200" dirty="0">
                <a:solidFill>
                  <a:schemeClr val="bg1"/>
                </a:solidFill>
              </a:rPr>
              <a:t> </a:t>
            </a:r>
            <a:r>
              <a:rPr lang="de-DE" altLang="de-DE" sz="1200" dirty="0" err="1">
                <a:solidFill>
                  <a:schemeClr val="bg1"/>
                </a:solidFill>
              </a:rPr>
              <a:t>compliance</a:t>
            </a:r>
            <a:r>
              <a:rPr lang="de-DE" altLang="de-DE" sz="1200" dirty="0">
                <a:solidFill>
                  <a:schemeClr val="bg1"/>
                </a:solidFill>
              </a:rPr>
              <a:t>, </a:t>
            </a:r>
            <a:r>
              <a:rPr lang="de-DE" altLang="de-DE" sz="1200" dirty="0" err="1">
                <a:solidFill>
                  <a:schemeClr val="bg1"/>
                </a:solidFill>
              </a:rPr>
              <a:t>system</a:t>
            </a:r>
            <a:r>
              <a:rPr lang="de-DE" altLang="de-DE" sz="1200" dirty="0">
                <a:solidFill>
                  <a:schemeClr val="bg1"/>
                </a:solidFill>
              </a:rPr>
              <a:t> </a:t>
            </a:r>
            <a:r>
              <a:rPr lang="de-DE" altLang="de-DE" sz="1200" dirty="0" err="1">
                <a:solidFill>
                  <a:schemeClr val="bg1"/>
                </a:solidFill>
              </a:rPr>
              <a:t>integration</a:t>
            </a:r>
            <a:r>
              <a:rPr lang="de-DE" altLang="de-DE" sz="1200" dirty="0">
                <a:solidFill>
                  <a:schemeClr val="bg1"/>
                </a:solidFill>
              </a:rPr>
              <a:t>, </a:t>
            </a:r>
            <a:r>
              <a:rPr lang="de-DE" altLang="de-DE" sz="1200" dirty="0" err="1">
                <a:solidFill>
                  <a:schemeClr val="bg1"/>
                </a:solidFill>
              </a:rPr>
              <a:t>or</a:t>
            </a:r>
            <a:r>
              <a:rPr lang="de-DE" altLang="de-DE" sz="1200" dirty="0">
                <a:solidFill>
                  <a:schemeClr val="bg1"/>
                </a:solidFill>
              </a:rPr>
              <a:t> </a:t>
            </a:r>
            <a:r>
              <a:rPr lang="de-DE" altLang="de-DE" sz="1200" dirty="0" err="1">
                <a:solidFill>
                  <a:schemeClr val="bg1"/>
                </a:solidFill>
              </a:rPr>
              <a:t>certification</a:t>
            </a:r>
            <a:r>
              <a:rPr lang="de-DE" altLang="de-DE" sz="1200" dirty="0">
                <a:solidFill>
                  <a:schemeClr val="bg1"/>
                </a:solidFill>
              </a:rPr>
              <a:t>?</a:t>
            </a:r>
            <a:endParaRPr lang="de-DE" sz="1200" dirty="0"/>
          </a:p>
          <a:p>
            <a:pPr algn="ctr"/>
            <a:endParaRPr lang="de-DE" sz="1200" dirty="0"/>
          </a:p>
          <a:p>
            <a:pPr algn="ctr"/>
            <a:r>
              <a:rPr lang="en-US" sz="1200" dirty="0"/>
              <a:t>➡️ </a:t>
            </a:r>
            <a:r>
              <a:rPr lang="en-US" sz="1200" b="1" dirty="0"/>
              <a:t>Tip:</a:t>
            </a:r>
            <a:r>
              <a:rPr lang="en-US" sz="1200" dirty="0"/>
              <a:t> Create a list of </a:t>
            </a:r>
            <a:r>
              <a:rPr lang="en-US" sz="1200" i="1" dirty="0"/>
              <a:t>must-have</a:t>
            </a:r>
            <a:r>
              <a:rPr lang="en-US" sz="1200" dirty="0"/>
              <a:t> and </a:t>
            </a:r>
            <a:r>
              <a:rPr lang="en-US" sz="1200" i="1" dirty="0"/>
              <a:t>nice-to-have</a:t>
            </a:r>
            <a:r>
              <a:rPr lang="en-US" sz="1200" dirty="0"/>
              <a:t> criteria.</a:t>
            </a:r>
            <a:endParaRPr lang="de-DE" sz="1200" dirty="0"/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FD01BF48-3C17-BC1F-BB17-BEBDA0487615}"/>
              </a:ext>
            </a:extLst>
          </p:cNvPr>
          <p:cNvSpPr txBox="1"/>
          <p:nvPr/>
        </p:nvSpPr>
        <p:spPr>
          <a:xfrm>
            <a:off x="-83974" y="359612"/>
            <a:ext cx="87984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LMS Comparison – Step-by-Step to the Right Solution</a:t>
            </a:r>
            <a:endParaRPr lang="de-DE" sz="2800" dirty="0">
              <a:latin typeface="Figtree Medium" pitchFamily="2" charset="0"/>
            </a:endParaRP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D09FC406-C9A6-1D83-8DA6-4BBD6153F08D}"/>
              </a:ext>
            </a:extLst>
          </p:cNvPr>
          <p:cNvSpPr/>
          <p:nvPr/>
        </p:nvSpPr>
        <p:spPr>
          <a:xfrm>
            <a:off x="345234" y="1189264"/>
            <a:ext cx="2052734" cy="93275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/>
              <a:t>1. </a:t>
            </a:r>
          </a:p>
          <a:p>
            <a:pPr algn="ctr"/>
            <a:r>
              <a:rPr lang="de-DE" sz="1400" dirty="0" err="1"/>
              <a:t>Define</a:t>
            </a:r>
            <a:r>
              <a:rPr lang="de-DE" sz="1400" dirty="0"/>
              <a:t> </a:t>
            </a:r>
            <a:r>
              <a:rPr lang="de-DE" sz="1400" dirty="0" err="1"/>
              <a:t>Your</a:t>
            </a:r>
            <a:r>
              <a:rPr lang="de-DE" sz="1400" dirty="0"/>
              <a:t> </a:t>
            </a:r>
            <a:r>
              <a:rPr lang="de-DE" sz="1400" dirty="0" err="1"/>
              <a:t>Requirements</a:t>
            </a:r>
            <a:endParaRPr lang="de-DE" sz="1400" dirty="0">
              <a:latin typeface="Figtree Medium" pitchFamily="2" charset="0"/>
            </a:endParaRP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A244C67F-37D0-EB75-7E41-86F813C29FFA}"/>
              </a:ext>
            </a:extLst>
          </p:cNvPr>
          <p:cNvSpPr/>
          <p:nvPr/>
        </p:nvSpPr>
        <p:spPr>
          <a:xfrm>
            <a:off x="2597022" y="2310836"/>
            <a:ext cx="2052734" cy="4371318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/>
              <a:t>Identify LMS providers that align with your needs using:</a:t>
            </a:r>
          </a:p>
          <a:p>
            <a:endParaRPr lang="en-US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Comparison platforms (e.g., Capterra, </a:t>
            </a:r>
            <a:r>
              <a:rPr lang="en-US" sz="1200" dirty="0" err="1"/>
              <a:t>SoftGuide</a:t>
            </a:r>
            <a:r>
              <a:rPr lang="en-US" sz="1200" dirty="0"/>
              <a:t>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Industry recommendations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Case studies and references</a:t>
            </a:r>
            <a:br>
              <a:rPr lang="en-US" sz="1200" dirty="0"/>
            </a:br>
            <a:endParaRPr lang="en-US" sz="1200" dirty="0"/>
          </a:p>
          <a:p>
            <a:r>
              <a:rPr lang="en-US" sz="1200" dirty="0"/>
              <a:t>Don’t rely solely on marketing websites. Instead, focus on: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Detailed feature lists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Hosting options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Industry or company size specialization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/>
          </a:p>
          <a:p>
            <a:r>
              <a:rPr lang="en-US" sz="1200" dirty="0"/>
              <a:t>➡️ </a:t>
            </a:r>
            <a:r>
              <a:rPr lang="en-US" sz="1200" b="1" dirty="0"/>
              <a:t>Tip:</a:t>
            </a:r>
            <a:r>
              <a:rPr lang="en-US" sz="1200" dirty="0"/>
              <a:t> Narrow down to 3–5 vendors that match your core requirements</a:t>
            </a:r>
            <a:endParaRPr lang="de-DE" sz="1200" dirty="0"/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CB8DF8EF-4176-DF54-09A7-88E4A2B791A9}"/>
              </a:ext>
            </a:extLst>
          </p:cNvPr>
          <p:cNvSpPr/>
          <p:nvPr/>
        </p:nvSpPr>
        <p:spPr>
          <a:xfrm>
            <a:off x="2597022" y="1189263"/>
            <a:ext cx="2052734" cy="93275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2.</a:t>
            </a:r>
          </a:p>
          <a:p>
            <a:pPr algn="ctr"/>
            <a:r>
              <a:rPr lang="en-US" sz="1400" dirty="0"/>
              <a:t>Research and Narrow Down Vendors</a:t>
            </a:r>
            <a:endParaRPr lang="de-DE" sz="1400" dirty="0">
              <a:latin typeface="Figtree Medium" pitchFamily="2" charset="0"/>
            </a:endParaRP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9211345C-413F-7D53-505C-0B52FEE7BA1F}"/>
              </a:ext>
            </a:extLst>
          </p:cNvPr>
          <p:cNvSpPr/>
          <p:nvPr/>
        </p:nvSpPr>
        <p:spPr>
          <a:xfrm>
            <a:off x="4848810" y="2310836"/>
            <a:ext cx="2052734" cy="4371318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de-DE" altLang="de-DE" sz="1200" dirty="0">
                <a:solidFill>
                  <a:schemeClr val="bg1"/>
                </a:solidFill>
                <a:cs typeface="Arial" panose="020B0604020202020204" pitchFamily="34" charset="0"/>
              </a:rPr>
              <a:t> </a:t>
            </a:r>
            <a:r>
              <a:rPr lang="en-US" sz="1200" dirty="0"/>
              <a:t>Request a live demo or access a test environment to assess the system in practice.</a:t>
            </a:r>
            <a:br>
              <a:rPr lang="en-US" sz="1200" dirty="0"/>
            </a:br>
            <a:r>
              <a:rPr lang="en-US" sz="1200" dirty="0"/>
              <a:t>Key questions to ask:</a:t>
            </a:r>
          </a:p>
          <a:p>
            <a:pPr>
              <a:buNone/>
            </a:pPr>
            <a:endParaRPr lang="en-US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Does integration with your systems (e.g., HR) actually work?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How flexible is the configuration in real scenarios?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Are compliance standards like GDPR or ISO truly implemented?</a:t>
            </a:r>
          </a:p>
          <a:p>
            <a:endParaRPr lang="en-US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/>
          </a:p>
          <a:p>
            <a:endParaRPr lang="en-US" sz="1200" dirty="0"/>
          </a:p>
          <a:p>
            <a:r>
              <a:rPr lang="en-US" sz="1200" dirty="0"/>
              <a:t>➡️ </a:t>
            </a:r>
            <a:r>
              <a:rPr lang="en-US" sz="1200" b="1" dirty="0"/>
              <a:t>Tip:</a:t>
            </a:r>
            <a:r>
              <a:rPr lang="en-US" sz="1200" dirty="0"/>
              <a:t> Always ask for a </a:t>
            </a:r>
            <a:r>
              <a:rPr lang="en-US" sz="1200" b="1" dirty="0"/>
              <a:t>live demo with real use cases</a:t>
            </a:r>
            <a:r>
              <a:rPr lang="en-US" sz="1200" dirty="0"/>
              <a:t> or a </a:t>
            </a:r>
            <a:r>
              <a:rPr lang="en-US" sz="1200" dirty="0" err="1"/>
              <a:t>testinstallation</a:t>
            </a:r>
            <a:r>
              <a:rPr lang="en-US" sz="1200" dirty="0"/>
              <a:t>.</a:t>
            </a:r>
          </a:p>
          <a:p>
            <a:pPr algn="ctr"/>
            <a:endParaRPr lang="de-DE" dirty="0"/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A8F77166-6ACC-6DD3-B3DD-3A7630B767D9}"/>
              </a:ext>
            </a:extLst>
          </p:cNvPr>
          <p:cNvSpPr/>
          <p:nvPr/>
        </p:nvSpPr>
        <p:spPr>
          <a:xfrm>
            <a:off x="4848810" y="1189264"/>
            <a:ext cx="2052734" cy="93275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/>
              <a:t>3.</a:t>
            </a:r>
          </a:p>
          <a:p>
            <a:pPr algn="ctr"/>
            <a:r>
              <a:rPr lang="de-DE" sz="1400" dirty="0" err="1"/>
              <a:t>Verify</a:t>
            </a:r>
            <a:r>
              <a:rPr lang="de-DE" sz="1400" dirty="0"/>
              <a:t> Features and Claims</a:t>
            </a:r>
            <a:endParaRPr lang="de-DE" sz="1400" dirty="0">
              <a:latin typeface="Figtree Medium" pitchFamily="2" charset="0"/>
            </a:endParaRPr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A0B7AFF8-6302-064A-8A6E-F92B6C5D9FF2}"/>
              </a:ext>
            </a:extLst>
          </p:cNvPr>
          <p:cNvSpPr/>
          <p:nvPr/>
        </p:nvSpPr>
        <p:spPr>
          <a:xfrm>
            <a:off x="7100598" y="2310836"/>
            <a:ext cx="2052734" cy="4371318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en-US" sz="1200" dirty="0"/>
              <a:t>An LMS is a long-term investment. Make sure the system:</a:t>
            </a:r>
          </a:p>
          <a:p>
            <a:pPr>
              <a:buNone/>
            </a:pPr>
            <a:endParaRPr lang="en-US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Is actively maintained and developed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Has a clear roadmap and regular updates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Can adapt to organizational growth or structural changes</a:t>
            </a:r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r>
              <a:rPr lang="en-US" sz="1200" dirty="0"/>
              <a:t>➡️ </a:t>
            </a:r>
            <a:r>
              <a:rPr lang="en-US" sz="1200" b="1" dirty="0"/>
              <a:t>Tip:</a:t>
            </a:r>
            <a:r>
              <a:rPr lang="en-US" sz="1200" dirty="0"/>
              <a:t> Ask about release cycles, customization options, and enterprise references.</a:t>
            </a:r>
          </a:p>
          <a:p>
            <a:pPr algn="ctr"/>
            <a:endParaRPr lang="de-DE" dirty="0"/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D026093D-8AA7-C14C-8F9A-DA925664724C}"/>
              </a:ext>
            </a:extLst>
          </p:cNvPr>
          <p:cNvSpPr/>
          <p:nvPr/>
        </p:nvSpPr>
        <p:spPr>
          <a:xfrm>
            <a:off x="7100598" y="1189264"/>
            <a:ext cx="2052734" cy="93275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4.</a:t>
            </a:r>
          </a:p>
          <a:p>
            <a:pPr algn="ctr"/>
            <a:r>
              <a:rPr lang="en-US" sz="1400" dirty="0"/>
              <a:t>Evaluate Scalability and Future Fit</a:t>
            </a:r>
            <a:endParaRPr lang="de-DE" sz="1400" dirty="0">
              <a:latin typeface="Figtree Medium" pitchFamily="2" charset="0"/>
            </a:endParaRPr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0D58FC61-890E-10BA-F5BD-FA1D7A3720C4}"/>
              </a:ext>
            </a:extLst>
          </p:cNvPr>
          <p:cNvSpPr/>
          <p:nvPr/>
        </p:nvSpPr>
        <p:spPr>
          <a:xfrm>
            <a:off x="9287071" y="2310836"/>
            <a:ext cx="2052734" cy="4371318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de-DE" altLang="de-DE" sz="1200" dirty="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r>
              <a:rPr lang="en-US" sz="1200" dirty="0"/>
              <a:t>In the end, it’s not just about features. Also evaluate:</a:t>
            </a:r>
          </a:p>
          <a:p>
            <a:pPr>
              <a:buNone/>
            </a:pPr>
            <a:endParaRPr lang="en-US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Price-performance ratio (including ongoing costs, training, support)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Technical requirements (hosting, security, infrastructure)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Communication and support culture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r>
              <a:rPr lang="en-US" sz="1200" dirty="0"/>
              <a:t>➡️ </a:t>
            </a:r>
            <a:r>
              <a:rPr lang="en-US" sz="1200" b="1" dirty="0"/>
              <a:t>Tip:</a:t>
            </a:r>
            <a:r>
              <a:rPr lang="en-US" sz="1200" dirty="0"/>
              <a:t> A </a:t>
            </a:r>
            <a:r>
              <a:rPr lang="en-US" sz="1200" b="1" dirty="0"/>
              <a:t>comparison matrix</a:t>
            </a:r>
            <a:r>
              <a:rPr lang="en-US" sz="1200" dirty="0"/>
              <a:t> can help you evaluate vendors objectively.</a:t>
            </a:r>
          </a:p>
          <a:p>
            <a:pPr algn="ctr"/>
            <a:endParaRPr lang="de-DE" dirty="0"/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AC63590E-256E-03BF-AFE3-F59F3D2ED5A2}"/>
              </a:ext>
            </a:extLst>
          </p:cNvPr>
          <p:cNvSpPr/>
          <p:nvPr/>
        </p:nvSpPr>
        <p:spPr>
          <a:xfrm>
            <a:off x="9287071" y="1189264"/>
            <a:ext cx="2052734" cy="93275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/>
              <a:t>5.</a:t>
            </a:r>
          </a:p>
          <a:p>
            <a:pPr algn="ctr"/>
            <a:r>
              <a:rPr lang="de-DE" sz="1400"/>
              <a:t>Make</a:t>
            </a:r>
            <a:r>
              <a:rPr lang="de-DE" sz="1400" dirty="0"/>
              <a:t> a Well-Rounded </a:t>
            </a:r>
            <a:r>
              <a:rPr lang="de-DE" sz="1400" dirty="0" err="1"/>
              <a:t>Decision</a:t>
            </a:r>
            <a:endParaRPr lang="de-DE" sz="1400" dirty="0">
              <a:latin typeface="Figtree Medium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692354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SoftDeCC Color Palette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005DAA"/>
      </a:accent1>
      <a:accent2>
        <a:srgbClr val="4A63A2"/>
      </a:accent2>
      <a:accent3>
        <a:srgbClr val="437DB2"/>
      </a:accent3>
      <a:accent4>
        <a:srgbClr val="54B8A8"/>
      </a:accent4>
      <a:accent5>
        <a:srgbClr val="62CD7F"/>
      </a:accent5>
      <a:accent6>
        <a:srgbClr val="C4C8CE"/>
      </a:accent6>
      <a:hlink>
        <a:srgbClr val="F33B48"/>
      </a:hlink>
      <a:folHlink>
        <a:srgbClr val="FFC000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C909B821F45AF4439BEA0AE6E10163B4" ma:contentTypeVersion="12" ma:contentTypeDescription="Ein neues Dokument erstellen." ma:contentTypeScope="" ma:versionID="c5be45961639c2653e21a6cd72b8a1e8">
  <xsd:schema xmlns:xsd="http://www.w3.org/2001/XMLSchema" xmlns:xs="http://www.w3.org/2001/XMLSchema" xmlns:p="http://schemas.microsoft.com/office/2006/metadata/properties" xmlns:ns2="aa1b2add-ccf4-40f2-81a7-d41425c63ca6" xmlns:ns3="120ba0bd-c81e-4c22-ac15-935042368c59" targetNamespace="http://schemas.microsoft.com/office/2006/metadata/properties" ma:root="true" ma:fieldsID="173a087a8d9573f6de31ca00335bf4a6" ns2:_="" ns3:_="">
    <xsd:import namespace="aa1b2add-ccf4-40f2-81a7-d41425c63ca6"/>
    <xsd:import namespace="120ba0bd-c81e-4c22-ac15-935042368c5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1b2add-ccf4-40f2-81a7-d41425c63c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12" nillable="true" ma:displayName="Location" ma:indexed="true" ma:internalName="MediaServiceLocatio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Bildmarkierungen" ma:readOnly="false" ma:fieldId="{5cf76f15-5ced-4ddc-b409-7134ff3c332f}" ma:taxonomyMulti="true" ma:sspId="57db661c-7616-4ad4-a47a-54568d4c1ab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20ba0bd-c81e-4c22-ac15-935042368c59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5b137ba0-7b54-4e6c-b7f5-f8b8412e75c8}" ma:internalName="TaxCatchAll" ma:showField="CatchAllData" ma:web="120ba0bd-c81e-4c22-ac15-935042368c5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20ba0bd-c81e-4c22-ac15-935042368c59" xsi:nil="true"/>
    <lcf76f155ced4ddcb4097134ff3c332f xmlns="aa1b2add-ccf4-40f2-81a7-d41425c63ca6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2F4B9BD-CEF1-45A8-B32B-38B6914916E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a1b2add-ccf4-40f2-81a7-d41425c63ca6"/>
    <ds:schemaRef ds:uri="120ba0bd-c81e-4c22-ac15-935042368c5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4D7CEF7-7D4A-4688-B1BD-C0D3E0264D3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EC21DF3-1145-45EE-B5AA-86DF23856DC9}">
  <ds:schemaRefs>
    <ds:schemaRef ds:uri="http://schemas.microsoft.com/office/2006/metadata/properties"/>
    <ds:schemaRef ds:uri="http://schemas.microsoft.com/office/infopath/2007/PartnerControls"/>
    <ds:schemaRef ds:uri="120ba0bd-c81e-4c22-ac15-935042368c59"/>
    <ds:schemaRef ds:uri="aa1b2add-ccf4-40f2-81a7-d41425c63ca6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348</Words>
  <Application>Microsoft Office PowerPoint</Application>
  <PresentationFormat>Breitbild</PresentationFormat>
  <Paragraphs>62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Figtree</vt:lpstr>
      <vt:lpstr>Figtree Medium</vt:lpstr>
      <vt:lpstr>Trebuchet MS</vt:lpstr>
      <vt:lpstr>Office Theme</vt:lpstr>
      <vt:lpstr>PowerPoint-Präsentation</vt:lpstr>
    </vt:vector>
  </TitlesOfParts>
  <Company>SoftDeCC Software GmbH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Martin Knapp</dc:creator>
  <cp:lastModifiedBy>Alexandria Bouzo</cp:lastModifiedBy>
  <cp:revision>5</cp:revision>
  <dcterms:created xsi:type="dcterms:W3CDTF">2025-05-10T10:39:22Z</dcterms:created>
  <dcterms:modified xsi:type="dcterms:W3CDTF">2025-05-16T06:30:41Z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0x010100C909B821F45AF4439BEA0AE6E10163B4</vt:lpwstr>
  </property>
  <property fmtid="{D5CDD505-2E9C-101B-9397-08002B2CF9AE}" pid="3" name="MediaServiceImageTags">
    <vt:lpwstr/>
  </property>
</Properties>
</file>